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79" r:id="rId2"/>
    <p:sldId id="256" r:id="rId3"/>
    <p:sldId id="261" r:id="rId4"/>
    <p:sldId id="262" r:id="rId5"/>
    <p:sldId id="264" r:id="rId6"/>
    <p:sldId id="263" r:id="rId7"/>
    <p:sldId id="265" r:id="rId8"/>
    <p:sldId id="271" r:id="rId9"/>
    <p:sldId id="272" r:id="rId10"/>
    <p:sldId id="273" r:id="rId11"/>
    <p:sldId id="267" r:id="rId12"/>
    <p:sldId id="266" r:id="rId13"/>
    <p:sldId id="270" r:id="rId14"/>
    <p:sldId id="268" r:id="rId15"/>
    <p:sldId id="269" r:id="rId16"/>
    <p:sldId id="274" r:id="rId17"/>
    <p:sldId id="275" r:id="rId18"/>
    <p:sldId id="276" r:id="rId19"/>
    <p:sldId id="277" r:id="rId20"/>
    <p:sldId id="28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3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06C9EB66-2C6F-4FD9-9BA6-D221D8AFB033}" type="datetimeFigureOut">
              <a:rPr lang="en-CA" smtClean="0"/>
              <a:t>08/10/2014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CA"/>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851435B2-BB7D-46A0-84C1-233495B6A5C3}" type="slidenum">
              <a:rPr lang="en-CA" smtClean="0"/>
              <a:t>‹#›</a:t>
            </a:fld>
            <a:endParaRPr lang="en-CA"/>
          </a:p>
        </p:txBody>
      </p:sp>
    </p:spTree>
    <p:extLst>
      <p:ext uri="{BB962C8B-B14F-4D97-AF65-F5344CB8AC3E}">
        <p14:creationId xmlns:p14="http://schemas.microsoft.com/office/powerpoint/2010/main" val="62207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7346E5-4865-43B2-B76F-C9A47381120E}" type="datetimeFigureOut">
              <a:rPr lang="en-CA" smtClean="0"/>
              <a:t>08/10/2014</a:t>
            </a:fld>
            <a:endParaRPr lang="en-C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CA"/>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A104146-25AE-4879-A47B-6E4ADE0AF202}" type="slidenum">
              <a:rPr lang="en-CA" smtClean="0"/>
              <a:t>‹#›</a:t>
            </a:fld>
            <a:endParaRPr lang="en-C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346E5-4865-43B2-B76F-C9A47381120E}" type="datetimeFigureOut">
              <a:rPr lang="en-CA" smtClean="0"/>
              <a:t>08/10/2014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346E5-4865-43B2-B76F-C9A47381120E}" type="datetimeFigureOut">
              <a:rPr lang="en-CA" smtClean="0"/>
              <a:t>08/10/2014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6096000" y="6356350"/>
            <a:ext cx="762000" cy="365125"/>
          </a:xfrm>
        </p:spPr>
        <p:txBody>
          <a:bodyPr/>
          <a:lstStyle/>
          <a:p>
            <a:fld id="{3A104146-25AE-4879-A47B-6E4ADE0AF202}" type="slidenum">
              <a:rPr lang="en-CA" smtClean="0"/>
              <a:t>‹#›</a:t>
            </a:fld>
            <a:endParaRPr lang="en-C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346E5-4865-43B2-B76F-C9A47381120E}" type="datetimeFigureOut">
              <a:rPr lang="en-CA" smtClean="0"/>
              <a:t>08/10/2014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7346E5-4865-43B2-B76F-C9A47381120E}" type="datetimeFigureOut">
              <a:rPr lang="en-CA" smtClean="0"/>
              <a:t>08/10/2014</a:t>
            </a:fld>
            <a:endParaRPr lang="en-CA"/>
          </a:p>
        </p:txBody>
      </p:sp>
      <p:sp>
        <p:nvSpPr>
          <p:cNvPr id="5" name="Footer Placeholder 4"/>
          <p:cNvSpPr>
            <a:spLocks noGrp="1"/>
          </p:cNvSpPr>
          <p:nvPr>
            <p:ph type="ftr" sz="quarter" idx="11"/>
          </p:nvPr>
        </p:nvSpPr>
        <p:spPr>
          <a:xfrm>
            <a:off x="5791200" y="6356350"/>
            <a:ext cx="2895600" cy="365125"/>
          </a:xfrm>
        </p:spPr>
        <p:txBody>
          <a:bodyPr/>
          <a:lstStyle/>
          <a:p>
            <a:endParaRPr lang="en-CA"/>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A104146-25AE-4879-A47B-6E4ADE0AF202}" type="slidenum">
              <a:rPr lang="en-CA" smtClean="0"/>
              <a:t>‹#›</a:t>
            </a:fld>
            <a:endParaRPr lang="en-C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7346E5-4865-43B2-B76F-C9A47381120E}" type="datetimeFigureOut">
              <a:rPr lang="en-CA" smtClean="0"/>
              <a:t>08/10/2014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7346E5-4865-43B2-B76F-C9A47381120E}" type="datetimeFigureOut">
              <a:rPr lang="en-CA" smtClean="0"/>
              <a:t>08/10/2014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7346E5-4865-43B2-B76F-C9A47381120E}" type="datetimeFigureOut">
              <a:rPr lang="en-CA" smtClean="0"/>
              <a:t>08/10/2014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346E5-4865-43B2-B76F-C9A47381120E}" type="datetimeFigureOut">
              <a:rPr lang="en-CA" smtClean="0"/>
              <a:t>08/10/2014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346E5-4865-43B2-B76F-C9A47381120E}" type="datetimeFigureOut">
              <a:rPr lang="en-CA" smtClean="0"/>
              <a:t>08/10/2014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A7346E5-4865-43B2-B76F-C9A47381120E}" type="datetimeFigureOut">
              <a:rPr lang="en-CA" smtClean="0"/>
              <a:t>08/10/2014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A7346E5-4865-43B2-B76F-C9A47381120E}" type="datetimeFigureOut">
              <a:rPr lang="en-CA" smtClean="0"/>
              <a:t>08/10/2014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A104146-25AE-4879-A47B-6E4ADE0AF202}" type="slidenum">
              <a:rPr lang="en-CA" smtClean="0"/>
              <a:t>‹#›</a:t>
            </a:fld>
            <a:endParaRPr lang="en-C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exisnexis.com/ca/legal/search/runRemoteLink.do?A=0.517736405994445&amp;bct=A&amp;service=citation&amp;risb=21_T18704598168&amp;langcountry=CA&amp;linkInfo=F" TargetMode="External"/><Relationship Id="rId2" Type="http://schemas.openxmlformats.org/officeDocument/2006/relationships/hyperlink" Target="http://www.lexisnexis.com/ca/legal/search/runRemoteLink.do?A=0.7273221235771073&amp;bct=A&amp;service=citation&amp;risb=21_T18704598168&amp;langcountry=CA&amp;linkInfo=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grpSp>
        <p:nvGrpSpPr>
          <p:cNvPr id="7" name="Group 6"/>
          <p:cNvGrpSpPr/>
          <p:nvPr/>
        </p:nvGrpSpPr>
        <p:grpSpPr>
          <a:xfrm>
            <a:off x="611560" y="2266950"/>
            <a:ext cx="7956376" cy="2324100"/>
            <a:chOff x="1187624" y="2266950"/>
            <a:chExt cx="7956376" cy="23241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266950"/>
              <a:ext cx="1962150" cy="2324100"/>
            </a:xfrm>
            <a:prstGeom prst="rect">
              <a:avLst/>
            </a:prstGeom>
          </p:spPr>
        </p:pic>
        <p:sp>
          <p:nvSpPr>
            <p:cNvPr id="6" name="TextBox 5"/>
            <p:cNvSpPr txBox="1"/>
            <p:nvPr/>
          </p:nvSpPr>
          <p:spPr>
            <a:xfrm>
              <a:off x="3671392" y="2405787"/>
              <a:ext cx="5472608" cy="2031325"/>
            </a:xfrm>
            <a:prstGeom prst="rect">
              <a:avLst/>
            </a:prstGeom>
            <a:noFill/>
          </p:spPr>
          <p:txBody>
            <a:bodyPr wrap="square" rtlCol="0">
              <a:spAutoFit/>
            </a:bodyPr>
            <a:lstStyle/>
            <a:p>
              <a:r>
                <a:rPr lang="en-CA" sz="3600" dirty="0" smtClean="0">
                  <a:solidFill>
                    <a:srgbClr val="91D2B9"/>
                  </a:solidFill>
                  <a:latin typeface="Arial Black" panose="020B0A04020102020204" pitchFamily="34" charset="0"/>
                </a:rPr>
                <a:t>Group Crimes Part I</a:t>
              </a:r>
            </a:p>
            <a:p>
              <a:endParaRPr lang="en-CA" dirty="0" smtClean="0">
                <a:solidFill>
                  <a:schemeClr val="bg1"/>
                </a:solidFill>
              </a:endParaRPr>
            </a:p>
            <a:p>
              <a:r>
                <a:rPr lang="en-CA" dirty="0" smtClean="0">
                  <a:solidFill>
                    <a:srgbClr val="91D2B9"/>
                  </a:solidFill>
                </a:rPr>
                <a:t>MCM #56</a:t>
              </a:r>
            </a:p>
            <a:p>
              <a:r>
                <a:rPr lang="en-CA" dirty="0" smtClean="0">
                  <a:solidFill>
                    <a:srgbClr val="91D2B9"/>
                  </a:solidFill>
                </a:rPr>
                <a:t>October 8, 2014</a:t>
              </a:r>
            </a:p>
            <a:p>
              <a:endParaRPr lang="en-CA" dirty="0" smtClean="0">
                <a:solidFill>
                  <a:srgbClr val="91D2B9"/>
                </a:solidFill>
              </a:endParaRPr>
            </a:p>
            <a:p>
              <a:r>
                <a:rPr lang="en-CA" dirty="0" smtClean="0">
                  <a:solidFill>
                    <a:srgbClr val="91D2B9"/>
                  </a:solidFill>
                </a:rPr>
                <a:t>Presented by Louise Tansey &amp; Fara Rupert</a:t>
              </a:r>
            </a:p>
          </p:txBody>
        </p:sp>
      </p:grpSp>
    </p:spTree>
    <p:extLst>
      <p:ext uri="{BB962C8B-B14F-4D97-AF65-F5344CB8AC3E}">
        <p14:creationId xmlns:p14="http://schemas.microsoft.com/office/powerpoint/2010/main" val="319832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#1.5</a:t>
            </a:r>
            <a:endParaRPr lang="en-US" dirty="0"/>
          </a:p>
        </p:txBody>
      </p:sp>
      <p:sp>
        <p:nvSpPr>
          <p:cNvPr id="3" name="Content Placeholder 2"/>
          <p:cNvSpPr>
            <a:spLocks noGrp="1"/>
          </p:cNvSpPr>
          <p:nvPr>
            <p:ph idx="1"/>
          </p:nvPr>
        </p:nvSpPr>
        <p:spPr/>
        <p:txBody>
          <a:bodyPr/>
          <a:lstStyle/>
          <a:p>
            <a:r>
              <a:rPr lang="en-US" dirty="0" smtClean="0"/>
              <a:t>Same facts but now it</a:t>
            </a:r>
            <a:r>
              <a:rPr lang="fr-FR" dirty="0" smtClean="0"/>
              <a:t>’</a:t>
            </a:r>
            <a:r>
              <a:rPr lang="en-US" dirty="0" smtClean="0"/>
              <a:t>s a JPT</a:t>
            </a:r>
          </a:p>
          <a:p>
            <a:pPr lvl="1"/>
            <a:r>
              <a:rPr lang="en-US" dirty="0" err="1" smtClean="0"/>
              <a:t>Rehtaeh</a:t>
            </a:r>
            <a:r>
              <a:rPr lang="en-US" dirty="0" smtClean="0"/>
              <a:t> Two-Names says “well the crown can’t prove who did what so this is </a:t>
            </a:r>
            <a:r>
              <a:rPr lang="en-US" dirty="0" err="1" smtClean="0"/>
              <a:t>gonna</a:t>
            </a:r>
            <a:r>
              <a:rPr lang="en-US" dirty="0" smtClean="0"/>
              <a:t> be a tough one for the crown” </a:t>
            </a:r>
          </a:p>
          <a:p>
            <a:pPr lvl="1"/>
            <a:r>
              <a:rPr lang="en-US" dirty="0" smtClean="0"/>
              <a:t>She then invites you to explain your theory of liability and you respond- intention in common</a:t>
            </a:r>
          </a:p>
          <a:p>
            <a:pPr lvl="1"/>
            <a:r>
              <a:rPr lang="en-US" dirty="0" smtClean="0"/>
              <a:t>All three defence counsel chuckle and say you can’t prove a conspiracy</a:t>
            </a:r>
          </a:p>
          <a:p>
            <a:pPr lvl="2"/>
            <a:r>
              <a:rPr lang="en-US" dirty="0" smtClean="0"/>
              <a:t>This was a crime of impulse. The </a:t>
            </a:r>
            <a:r>
              <a:rPr lang="en-US" dirty="0" err="1" smtClean="0"/>
              <a:t>vic</a:t>
            </a:r>
            <a:r>
              <a:rPr lang="en-US" dirty="0" smtClean="0"/>
              <a:t> was taunting them with the new </a:t>
            </a:r>
            <a:r>
              <a:rPr lang="en-US" dirty="0" err="1" smtClean="0"/>
              <a:t>iphone</a:t>
            </a:r>
            <a:r>
              <a:rPr lang="en-US" dirty="0" smtClean="0"/>
              <a:t> and on impulse they took it and were surprised when the </a:t>
            </a:r>
            <a:r>
              <a:rPr lang="en-US" dirty="0" err="1" smtClean="0"/>
              <a:t>vic</a:t>
            </a:r>
            <a:r>
              <a:rPr lang="en-US" dirty="0" smtClean="0"/>
              <a:t> fought back- it was more like a consent fight that got out of hand. </a:t>
            </a:r>
          </a:p>
          <a:p>
            <a:r>
              <a:rPr lang="en-US" dirty="0" smtClean="0"/>
              <a:t>Seems like you’ve got some problems? </a:t>
            </a:r>
          </a:p>
          <a:p>
            <a:pPr lvl="1"/>
            <a:endParaRPr lang="en-US" dirty="0" smtClean="0"/>
          </a:p>
        </p:txBody>
      </p:sp>
    </p:spTree>
    <p:extLst>
      <p:ext uri="{BB962C8B-B14F-4D97-AF65-F5344CB8AC3E}">
        <p14:creationId xmlns:p14="http://schemas.microsoft.com/office/powerpoint/2010/main" val="8643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Intention in Common </a:t>
            </a:r>
            <a:endParaRPr lang="en-CA" dirty="0"/>
          </a:p>
        </p:txBody>
      </p:sp>
      <p:sp>
        <p:nvSpPr>
          <p:cNvPr id="3" name="Content Placeholder 2"/>
          <p:cNvSpPr>
            <a:spLocks noGrp="1"/>
          </p:cNvSpPr>
          <p:nvPr>
            <p:ph idx="1"/>
          </p:nvPr>
        </p:nvSpPr>
        <p:spPr/>
        <p:txBody>
          <a:bodyPr/>
          <a:lstStyle/>
          <a:p>
            <a:r>
              <a:rPr lang="en-CA" dirty="0"/>
              <a:t>as far as the intention in common is concerned, this phrase means no more than that two (or more) persons must have in mind the same unlawful purpose. The common intention may not be formed or articulated in advance of the action, but may arise at the instant of the offence being committed, the mutual intention to pursue unlawful purpose and to assist each other therein being formed at the very moment of carrying it out </a:t>
            </a:r>
            <a:endParaRPr lang="en-CA" dirty="0" smtClean="0"/>
          </a:p>
          <a:p>
            <a:pPr lvl="1"/>
            <a:r>
              <a:rPr lang="en-CA" i="1" dirty="0" smtClean="0"/>
              <a:t>R </a:t>
            </a:r>
            <a:r>
              <a:rPr lang="en-CA" i="1" dirty="0"/>
              <a:t>v </a:t>
            </a:r>
            <a:r>
              <a:rPr lang="en-CA" i="1" dirty="0" err="1"/>
              <a:t>Vang</a:t>
            </a:r>
            <a:r>
              <a:rPr lang="en-CA" dirty="0"/>
              <a:t>, </a:t>
            </a:r>
            <a:r>
              <a:rPr lang="en-CA" dirty="0" smtClean="0"/>
              <a:t>1999 </a:t>
            </a:r>
            <a:r>
              <a:rPr lang="en-CA" dirty="0" err="1" smtClean="0"/>
              <a:t>CarswellOnt</a:t>
            </a:r>
            <a:r>
              <a:rPr lang="en-CA" dirty="0" smtClean="0"/>
              <a:t> 66 @para </a:t>
            </a:r>
            <a:r>
              <a:rPr lang="en-CA" dirty="0"/>
              <a:t>24 (CA); leave to appeal refused, [1999] SCCA No 203 (SCC)</a:t>
            </a:r>
          </a:p>
          <a:p>
            <a:endParaRPr lang="en-CA" dirty="0"/>
          </a:p>
        </p:txBody>
      </p:sp>
    </p:spTree>
    <p:extLst>
      <p:ext uri="{BB962C8B-B14F-4D97-AF65-F5344CB8AC3E}">
        <p14:creationId xmlns:p14="http://schemas.microsoft.com/office/powerpoint/2010/main" val="1501100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does this matter? </a:t>
            </a:r>
            <a:endParaRPr lang="en-CA" dirty="0"/>
          </a:p>
        </p:txBody>
      </p:sp>
      <p:sp>
        <p:nvSpPr>
          <p:cNvPr id="3" name="Content Placeholder 2"/>
          <p:cNvSpPr>
            <a:spLocks noGrp="1"/>
          </p:cNvSpPr>
          <p:nvPr>
            <p:ph idx="1"/>
          </p:nvPr>
        </p:nvSpPr>
        <p:spPr/>
        <p:txBody>
          <a:bodyPr/>
          <a:lstStyle/>
          <a:p>
            <a:r>
              <a:rPr lang="en-CA" dirty="0" smtClean="0"/>
              <a:t>Crown does not have to prove:</a:t>
            </a:r>
          </a:p>
          <a:p>
            <a:pPr lvl="1"/>
            <a:r>
              <a:rPr lang="en-CA" dirty="0" smtClean="0"/>
              <a:t>A conspiracy</a:t>
            </a:r>
          </a:p>
          <a:p>
            <a:pPr lvl="1"/>
            <a:r>
              <a:rPr lang="en-CA" dirty="0" smtClean="0"/>
              <a:t>An articulation of any agreement</a:t>
            </a:r>
          </a:p>
          <a:p>
            <a:pPr lvl="1"/>
            <a:r>
              <a:rPr lang="en-CA" dirty="0" smtClean="0"/>
              <a:t>That an agreement even existed </a:t>
            </a:r>
          </a:p>
        </p:txBody>
      </p:sp>
    </p:spTree>
    <p:extLst>
      <p:ext uri="{BB962C8B-B14F-4D97-AF65-F5344CB8AC3E}">
        <p14:creationId xmlns:p14="http://schemas.microsoft.com/office/powerpoint/2010/main" val="224592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Only one party started the attack</a:t>
            </a:r>
            <a:endParaRPr lang="en-CA" dirty="0"/>
          </a:p>
        </p:txBody>
      </p:sp>
      <p:sp>
        <p:nvSpPr>
          <p:cNvPr id="3" name="Content Placeholder 2"/>
          <p:cNvSpPr>
            <a:spLocks noGrp="1"/>
          </p:cNvSpPr>
          <p:nvPr>
            <p:ph idx="1"/>
          </p:nvPr>
        </p:nvSpPr>
        <p:spPr/>
        <p:txBody>
          <a:bodyPr/>
          <a:lstStyle/>
          <a:p>
            <a:pPr lvl="0"/>
            <a:r>
              <a:rPr lang="en-US" dirty="0"/>
              <a:t>Even if the assault was commenced by only one party, once any co-accused joined the attack he can properly be found to have engaged in a common </a:t>
            </a:r>
            <a:r>
              <a:rPr lang="en-US" dirty="0" smtClean="0"/>
              <a:t>purpose of assault and to assist each other therein.  </a:t>
            </a:r>
            <a:endParaRPr lang="en-US" dirty="0"/>
          </a:p>
          <a:p>
            <a:pPr lvl="1"/>
            <a:r>
              <a:rPr lang="en-CA" i="1" dirty="0" smtClean="0"/>
              <a:t>R </a:t>
            </a:r>
            <a:r>
              <a:rPr lang="en-CA" i="1" dirty="0"/>
              <a:t>v </a:t>
            </a:r>
            <a:r>
              <a:rPr lang="en-CA" i="1" dirty="0" err="1"/>
              <a:t>Vang</a:t>
            </a:r>
            <a:r>
              <a:rPr lang="en-CA" dirty="0"/>
              <a:t>, 1999 </a:t>
            </a:r>
            <a:r>
              <a:rPr lang="en-CA" dirty="0" err="1"/>
              <a:t>CarswellOnt</a:t>
            </a:r>
            <a:r>
              <a:rPr lang="en-CA" dirty="0"/>
              <a:t> </a:t>
            </a:r>
            <a:r>
              <a:rPr lang="en-CA" dirty="0" smtClean="0"/>
              <a:t>66 @para 25 </a:t>
            </a:r>
            <a:r>
              <a:rPr lang="en-CA" dirty="0"/>
              <a:t>(CA); leave to appeal refused, [1999] SCCA No 203 (SCC)</a:t>
            </a:r>
          </a:p>
          <a:p>
            <a:endParaRPr lang="en-CA" dirty="0"/>
          </a:p>
        </p:txBody>
      </p:sp>
    </p:spTree>
    <p:extLst>
      <p:ext uri="{BB962C8B-B14F-4D97-AF65-F5344CB8AC3E}">
        <p14:creationId xmlns:p14="http://schemas.microsoft.com/office/powerpoint/2010/main" val="605335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Principals, Aiders or Abettors</a:t>
            </a:r>
            <a:endParaRPr lang="en-CA" dirty="0"/>
          </a:p>
        </p:txBody>
      </p:sp>
      <p:sp>
        <p:nvSpPr>
          <p:cNvPr id="3" name="Content Placeholder 2"/>
          <p:cNvSpPr>
            <a:spLocks noGrp="1"/>
          </p:cNvSpPr>
          <p:nvPr>
            <p:ph idx="1"/>
          </p:nvPr>
        </p:nvSpPr>
        <p:spPr/>
        <p:txBody>
          <a:bodyPr/>
          <a:lstStyle/>
          <a:p>
            <a:r>
              <a:rPr lang="en-CA" dirty="0"/>
              <a:t>Where evidence of concerted action in the commission of the offence exists, as in the present case, then it is open to a jury to convict all of the accused either as principals … or as aiders or abettors, pursuant to s. 21 of the </a:t>
            </a:r>
            <a:r>
              <a:rPr lang="en-CA" i="1" dirty="0"/>
              <a:t>Code</a:t>
            </a:r>
            <a:r>
              <a:rPr lang="en-CA" dirty="0"/>
              <a:t>, even though the extent of the individual participation in the violence is </a:t>
            </a:r>
            <a:r>
              <a:rPr lang="en-CA" dirty="0" smtClean="0"/>
              <a:t>unclear.</a:t>
            </a:r>
          </a:p>
          <a:p>
            <a:pPr lvl="1"/>
            <a:r>
              <a:rPr lang="en-CA" i="1" dirty="0" smtClean="0"/>
              <a:t>R </a:t>
            </a:r>
            <a:r>
              <a:rPr lang="en-CA" i="1" dirty="0"/>
              <a:t>v Wood</a:t>
            </a:r>
            <a:r>
              <a:rPr lang="en-CA" dirty="0"/>
              <a:t>, 1989 </a:t>
            </a:r>
            <a:r>
              <a:rPr lang="en-CA" dirty="0" err="1"/>
              <a:t>CarswellOnt</a:t>
            </a:r>
            <a:r>
              <a:rPr lang="en-CA" dirty="0"/>
              <a:t> 804@ para 61 (CA)</a:t>
            </a:r>
          </a:p>
        </p:txBody>
      </p:sp>
    </p:spTree>
    <p:extLst>
      <p:ext uri="{BB962C8B-B14F-4D97-AF65-F5344CB8AC3E}">
        <p14:creationId xmlns:p14="http://schemas.microsoft.com/office/powerpoint/2010/main" val="2026203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Principals, Aiders or Abettors</a:t>
            </a:r>
          </a:p>
        </p:txBody>
      </p:sp>
      <p:sp>
        <p:nvSpPr>
          <p:cNvPr id="3" name="Content Placeholder 2"/>
          <p:cNvSpPr>
            <a:spLocks noGrp="1"/>
          </p:cNvSpPr>
          <p:nvPr>
            <p:ph idx="1"/>
          </p:nvPr>
        </p:nvSpPr>
        <p:spPr/>
        <p:txBody>
          <a:bodyPr>
            <a:normAutofit fontScale="92500" lnSpcReduction="20000"/>
          </a:bodyPr>
          <a:lstStyle/>
          <a:p>
            <a:r>
              <a:rPr lang="en-CA" dirty="0"/>
              <a:t>Where, on a joint trial, there is evidence that a crime was committed by two or more accused persons acting in concert, it is, of course, </a:t>
            </a:r>
            <a:r>
              <a:rPr lang="en-CA" b="1" dirty="0"/>
              <a:t>appropriate to charge the jury with respect to the provisions of s. 21 of the Code even though it is uncertain which accused was the actual perpetrator</a:t>
            </a:r>
            <a:r>
              <a:rPr lang="en-CA" dirty="0"/>
              <a:t>: see Chow </a:t>
            </a:r>
            <a:r>
              <a:rPr lang="en-CA" dirty="0" err="1"/>
              <a:t>Bew</a:t>
            </a:r>
            <a:r>
              <a:rPr lang="en-CA" dirty="0"/>
              <a:t> v. The Queen </a:t>
            </a:r>
            <a:r>
              <a:rPr lang="en-CA" u="sng" dirty="0">
                <a:hlinkClick r:id="rId2"/>
              </a:rPr>
              <a:t>(1955), 113 C.C.C. 337</a:t>
            </a:r>
            <a:r>
              <a:rPr lang="en-CA" dirty="0"/>
              <a:t> at p. 342; The King v. Rice </a:t>
            </a:r>
            <a:r>
              <a:rPr lang="en-CA" u="sng" dirty="0">
                <a:hlinkClick r:id="rId3"/>
              </a:rPr>
              <a:t>(1902), 5 C.C.C. 509</a:t>
            </a:r>
            <a:r>
              <a:rPr lang="en-CA" dirty="0"/>
              <a:t> at pp. 518, 520-21. I am of the view that it is also appropriate, where an accused is being tried alone and there is evidence that more than one person was involved in the commission of the offence, to direct the jury with respect to the provisions of s. 21 of the Code, even though the identity of the other participant or participants is unknown, and even though the precise part played by each participant may be uncertain.[emphasis added</a:t>
            </a:r>
            <a:r>
              <a:rPr lang="en-CA" dirty="0" smtClean="0"/>
              <a:t>]</a:t>
            </a:r>
            <a:r>
              <a:rPr lang="en-CA" dirty="0"/>
              <a:t> </a:t>
            </a:r>
          </a:p>
          <a:p>
            <a:pPr lvl="1"/>
            <a:r>
              <a:rPr lang="en-CA" i="1" dirty="0"/>
              <a:t>R v Sparrow</a:t>
            </a:r>
            <a:r>
              <a:rPr lang="en-CA" dirty="0"/>
              <a:t>, [1979] OJ No 1233 (CA), at para 53.</a:t>
            </a:r>
          </a:p>
          <a:p>
            <a:endParaRPr lang="en-CA" dirty="0"/>
          </a:p>
        </p:txBody>
      </p:sp>
    </p:spTree>
    <p:extLst>
      <p:ext uri="{BB962C8B-B14F-4D97-AF65-F5344CB8AC3E}">
        <p14:creationId xmlns:p14="http://schemas.microsoft.com/office/powerpoint/2010/main" val="3985331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Only</a:t>
            </a:r>
            <a:endParaRPr lang="en-US" dirty="0"/>
          </a:p>
        </p:txBody>
      </p:sp>
      <p:sp>
        <p:nvSpPr>
          <p:cNvPr id="3" name="Content Placeholder 2"/>
          <p:cNvSpPr>
            <a:spLocks noGrp="1"/>
          </p:cNvSpPr>
          <p:nvPr>
            <p:ph idx="1"/>
          </p:nvPr>
        </p:nvSpPr>
        <p:spPr/>
        <p:txBody>
          <a:bodyPr/>
          <a:lstStyle/>
          <a:p>
            <a:r>
              <a:rPr lang="en-US" dirty="0"/>
              <a:t>   An accused may be liable as a party under section 21(1) by, amongst other things</a:t>
            </a:r>
            <a:r>
              <a:rPr lang="en-US" dirty="0" smtClean="0"/>
              <a:t>:</a:t>
            </a:r>
          </a:p>
          <a:p>
            <a:pPr marL="0" indent="0">
              <a:buNone/>
            </a:pPr>
            <a:r>
              <a:rPr lang="en-US" dirty="0" smtClean="0"/>
              <a:t>… </a:t>
            </a:r>
            <a:r>
              <a:rPr lang="en-US" dirty="0"/>
              <a:t>encouragement of the principal offender; an act which facilitates the commission of the offence, such as keeping watch on enticing the victim away, or an act which tends to prevent or hinder interference with accomplishment of the criminal act, such as preventing the intended victim from escaping or being ready to assist the prime </a:t>
            </a:r>
            <a:r>
              <a:rPr lang="en-US" dirty="0" smtClean="0"/>
              <a:t>culprit.</a:t>
            </a:r>
          </a:p>
          <a:p>
            <a:pPr lvl="1"/>
            <a:r>
              <a:rPr lang="tr-TR" i="1" dirty="0" smtClean="0"/>
              <a:t>R</a:t>
            </a:r>
            <a:r>
              <a:rPr lang="tr-TR" i="1" dirty="0"/>
              <a:t>. v. </a:t>
            </a:r>
            <a:r>
              <a:rPr lang="tr-TR" i="1" dirty="0" err="1"/>
              <a:t>Dunlop</a:t>
            </a:r>
            <a:r>
              <a:rPr lang="tr-TR" dirty="0"/>
              <a:t>, [1979] 2 S.C.R. 881.</a:t>
            </a:r>
          </a:p>
          <a:p>
            <a:pPr marL="0" indent="0">
              <a:buNone/>
            </a:pPr>
            <a:endParaRPr lang="en-US" dirty="0"/>
          </a:p>
        </p:txBody>
      </p:sp>
    </p:spTree>
    <p:extLst>
      <p:ext uri="{BB962C8B-B14F-4D97-AF65-F5344CB8AC3E}">
        <p14:creationId xmlns:p14="http://schemas.microsoft.com/office/powerpoint/2010/main" val="1137477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Party Only</a:t>
            </a:r>
          </a:p>
        </p:txBody>
      </p:sp>
      <p:sp>
        <p:nvSpPr>
          <p:cNvPr id="3" name="Content Placeholder 2"/>
          <p:cNvSpPr>
            <a:spLocks noGrp="1"/>
          </p:cNvSpPr>
          <p:nvPr>
            <p:ph idx="1"/>
          </p:nvPr>
        </p:nvSpPr>
        <p:spPr/>
        <p:txBody>
          <a:bodyPr/>
          <a:lstStyle/>
          <a:p>
            <a:r>
              <a:rPr lang="en-US" dirty="0"/>
              <a:t>Their presence was for the purpose of and had the effect of intimidating the occupants, deterring resistance and discouraging attempts at escape. Their purpose in doing so was to assist Ross to </a:t>
            </a:r>
            <a:r>
              <a:rPr lang="en-US"/>
              <a:t>assault </a:t>
            </a:r>
            <a:r>
              <a:rPr lang="en-US" smtClean="0"/>
              <a:t>Kline.</a:t>
            </a:r>
          </a:p>
          <a:p>
            <a:pPr lvl="1"/>
            <a:r>
              <a:rPr lang="da-DK" i="1" smtClean="0"/>
              <a:t>R</a:t>
            </a:r>
            <a:r>
              <a:rPr lang="da-DK" i="1" dirty="0"/>
              <a:t>. v. Ross</a:t>
            </a:r>
            <a:r>
              <a:rPr lang="da-DK" dirty="0"/>
              <a:t>, [1998] O.J. No. 3427 (Gen. Div.), at </a:t>
            </a:r>
            <a:r>
              <a:rPr lang="da-DK" dirty="0" err="1"/>
              <a:t>para</a:t>
            </a:r>
            <a:r>
              <a:rPr lang="da-DK" dirty="0"/>
              <a:t>. 34.</a:t>
            </a:r>
            <a:endParaRPr lang="en-US" dirty="0"/>
          </a:p>
        </p:txBody>
      </p:sp>
    </p:spTree>
    <p:extLst>
      <p:ext uri="{BB962C8B-B14F-4D97-AF65-F5344CB8AC3E}">
        <p14:creationId xmlns:p14="http://schemas.microsoft.com/office/powerpoint/2010/main" val="151059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Multiples Routes of Liability</a:t>
            </a:r>
            <a:endParaRPr lang="en-CA" dirty="0"/>
          </a:p>
        </p:txBody>
      </p:sp>
      <p:sp>
        <p:nvSpPr>
          <p:cNvPr id="3" name="Content Placeholder 2"/>
          <p:cNvSpPr>
            <a:spLocks noGrp="1"/>
          </p:cNvSpPr>
          <p:nvPr>
            <p:ph idx="1"/>
          </p:nvPr>
        </p:nvSpPr>
        <p:spPr/>
        <p:txBody>
          <a:bodyPr/>
          <a:lstStyle/>
          <a:p>
            <a:r>
              <a:rPr lang="en-CA" dirty="0" smtClean="0"/>
              <a:t>Can you be an aider and have a common intention?</a:t>
            </a:r>
          </a:p>
          <a:p>
            <a:pPr marL="0" indent="0">
              <a:buNone/>
            </a:pPr>
            <a:r>
              <a:rPr lang="en-CA" dirty="0" smtClean="0"/>
              <a:t> </a:t>
            </a:r>
            <a:endParaRPr lang="en-CA" dirty="0"/>
          </a:p>
        </p:txBody>
      </p:sp>
    </p:spTree>
    <p:extLst>
      <p:ext uri="{BB962C8B-B14F-4D97-AF65-F5344CB8AC3E}">
        <p14:creationId xmlns:p14="http://schemas.microsoft.com/office/powerpoint/2010/main" val="539293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800" dirty="0" smtClean="0"/>
              <a:t>Swarming Rational Applied to Bank Robberies</a:t>
            </a:r>
            <a:endParaRPr lang="en-CA" sz="4800" dirty="0"/>
          </a:p>
        </p:txBody>
      </p:sp>
      <p:sp>
        <p:nvSpPr>
          <p:cNvPr id="3" name="Content Placeholder 2"/>
          <p:cNvSpPr>
            <a:spLocks noGrp="1"/>
          </p:cNvSpPr>
          <p:nvPr>
            <p:ph idx="1"/>
          </p:nvPr>
        </p:nvSpPr>
        <p:spPr/>
        <p:txBody>
          <a:bodyPr/>
          <a:lstStyle/>
          <a:p>
            <a:r>
              <a:rPr lang="en-CA" dirty="0" smtClean="0"/>
              <a:t>Is the get-away driver in an armed bank robbery responsible for the harm caused to the teller when he was never inside the bank? </a:t>
            </a:r>
          </a:p>
          <a:p>
            <a:pPr lvl="1"/>
            <a:r>
              <a:rPr lang="en-CA" dirty="0" smtClean="0"/>
              <a:t>Can the rational of the swarming cases apply to scenarios where the roles of the perpetrators </a:t>
            </a:r>
            <a:r>
              <a:rPr lang="en-CA" smtClean="0"/>
              <a:t>are defined? </a:t>
            </a:r>
            <a:endParaRPr lang="en-CA" dirty="0"/>
          </a:p>
        </p:txBody>
      </p:sp>
    </p:spTree>
    <p:extLst>
      <p:ext uri="{BB962C8B-B14F-4D97-AF65-F5344CB8AC3E}">
        <p14:creationId xmlns:p14="http://schemas.microsoft.com/office/powerpoint/2010/main" val="4562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MCM Session #56</a:t>
            </a:r>
            <a:endParaRPr lang="en-CA" dirty="0"/>
          </a:p>
        </p:txBody>
      </p:sp>
      <p:sp>
        <p:nvSpPr>
          <p:cNvPr id="3" name="Subtitle 2"/>
          <p:cNvSpPr>
            <a:spLocks noGrp="1"/>
          </p:cNvSpPr>
          <p:nvPr>
            <p:ph type="subTitle" idx="1"/>
          </p:nvPr>
        </p:nvSpPr>
        <p:spPr/>
        <p:txBody>
          <a:bodyPr>
            <a:normAutofit fontScale="77500" lnSpcReduction="20000"/>
          </a:bodyPr>
          <a:lstStyle/>
          <a:p>
            <a:r>
              <a:rPr lang="en-CA" dirty="0" smtClean="0"/>
              <a:t>Group Crimes Part 1</a:t>
            </a:r>
          </a:p>
          <a:p>
            <a:r>
              <a:rPr lang="en-CA" dirty="0" smtClean="0"/>
              <a:t>Presented by: Fara Rupert &amp; Louise Tansey</a:t>
            </a:r>
          </a:p>
          <a:p>
            <a:endParaRPr lang="en-CA" dirty="0"/>
          </a:p>
        </p:txBody>
      </p:sp>
    </p:spTree>
    <p:extLst>
      <p:ext uri="{BB962C8B-B14F-4D97-AF65-F5344CB8AC3E}">
        <p14:creationId xmlns:p14="http://schemas.microsoft.com/office/powerpoint/2010/main" val="261424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Guilty Plea</a:t>
            </a:r>
            <a:endParaRPr lang="en-CA" dirty="0"/>
          </a:p>
        </p:txBody>
      </p:sp>
      <p:sp>
        <p:nvSpPr>
          <p:cNvPr id="3" name="Content Placeholder 2"/>
          <p:cNvSpPr>
            <a:spLocks noGrp="1"/>
          </p:cNvSpPr>
          <p:nvPr>
            <p:ph idx="1"/>
          </p:nvPr>
        </p:nvSpPr>
        <p:spPr/>
        <p:txBody>
          <a:bodyPr/>
          <a:lstStyle/>
          <a:p>
            <a:r>
              <a:rPr lang="en-CA" dirty="0" err="1" smtClean="0"/>
              <a:t>Youvarajah</a:t>
            </a:r>
            <a:endParaRPr lang="en-CA" dirty="0" smtClean="0"/>
          </a:p>
          <a:p>
            <a:pPr lvl="1"/>
            <a:r>
              <a:rPr lang="en-CA" dirty="0" smtClean="0"/>
              <a:t>Think about how seeking admissions on facts that support common intention instead of just aiding and abetting. </a:t>
            </a:r>
            <a:endParaRPr lang="en-CA" dirty="0"/>
          </a:p>
        </p:txBody>
      </p:sp>
    </p:spTree>
    <p:extLst>
      <p:ext uri="{BB962C8B-B14F-4D97-AF65-F5344CB8AC3E}">
        <p14:creationId xmlns:p14="http://schemas.microsoft.com/office/powerpoint/2010/main" val="89162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normAutofit lnSpcReduction="10000"/>
          </a:bodyPr>
          <a:lstStyle/>
          <a:p>
            <a:r>
              <a:rPr lang="en-CA" dirty="0" smtClean="0"/>
              <a:t>Part 1</a:t>
            </a:r>
          </a:p>
          <a:p>
            <a:pPr lvl="1"/>
            <a:r>
              <a:rPr lang="en-CA" dirty="0" smtClean="0"/>
              <a:t>Defining group offences</a:t>
            </a:r>
          </a:p>
          <a:p>
            <a:pPr lvl="1"/>
            <a:r>
              <a:rPr lang="en-CA" dirty="0" smtClean="0"/>
              <a:t>The Law</a:t>
            </a:r>
          </a:p>
          <a:p>
            <a:pPr lvl="1"/>
            <a:r>
              <a:rPr lang="en-CA" dirty="0" smtClean="0"/>
              <a:t>Pre-trial strategies &amp; professionalism</a:t>
            </a:r>
          </a:p>
          <a:p>
            <a:pPr lvl="2"/>
            <a:r>
              <a:rPr lang="en-CA" dirty="0" smtClean="0"/>
              <a:t>CPTs</a:t>
            </a:r>
          </a:p>
          <a:p>
            <a:pPr lvl="2"/>
            <a:r>
              <a:rPr lang="en-CA" dirty="0" smtClean="0"/>
              <a:t>JPTs</a:t>
            </a:r>
          </a:p>
          <a:p>
            <a:pPr lvl="2"/>
            <a:r>
              <a:rPr lang="en-CA" dirty="0" smtClean="0"/>
              <a:t>Bail</a:t>
            </a:r>
          </a:p>
          <a:p>
            <a:pPr lvl="2"/>
            <a:r>
              <a:rPr lang="en-CA" dirty="0" smtClean="0"/>
              <a:t>Guilty pleas</a:t>
            </a:r>
          </a:p>
          <a:p>
            <a:r>
              <a:rPr lang="en-CA" dirty="0" smtClean="0"/>
              <a:t>Part 2</a:t>
            </a:r>
          </a:p>
          <a:p>
            <a:pPr lvl="1"/>
            <a:r>
              <a:rPr lang="en-CA" dirty="0" smtClean="0"/>
              <a:t>Trial tactics &amp; </a:t>
            </a:r>
            <a:r>
              <a:rPr lang="en-CA" dirty="0" smtClean="0"/>
              <a:t>professionalism</a:t>
            </a:r>
          </a:p>
          <a:p>
            <a:pPr lvl="1"/>
            <a:r>
              <a:rPr lang="en-CA" dirty="0" smtClean="0"/>
              <a:t>Cut throat defences</a:t>
            </a:r>
          </a:p>
          <a:p>
            <a:pPr lvl="1"/>
            <a:r>
              <a:rPr lang="en-CA" dirty="0" smtClean="0"/>
              <a:t>Use of co-accused statements and testimony </a:t>
            </a:r>
          </a:p>
          <a:p>
            <a:pPr lvl="1"/>
            <a:r>
              <a:rPr lang="en-CA" dirty="0" smtClean="0"/>
              <a:t>Joining and severing</a:t>
            </a:r>
            <a:endParaRPr lang="en-CA" dirty="0" smtClean="0"/>
          </a:p>
          <a:p>
            <a:pPr lvl="1"/>
            <a:endParaRPr lang="en-CA" dirty="0" smtClean="0"/>
          </a:p>
          <a:p>
            <a:endParaRPr lang="en-CA" dirty="0"/>
          </a:p>
        </p:txBody>
      </p:sp>
    </p:spTree>
    <p:extLst>
      <p:ext uri="{BB962C8B-B14F-4D97-AF65-F5344CB8AC3E}">
        <p14:creationId xmlns:p14="http://schemas.microsoft.com/office/powerpoint/2010/main" val="270920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group crime?</a:t>
            </a:r>
            <a:endParaRPr lang="en-CA" dirty="0"/>
          </a:p>
        </p:txBody>
      </p:sp>
      <p:sp>
        <p:nvSpPr>
          <p:cNvPr id="3" name="Content Placeholder 2"/>
          <p:cNvSpPr>
            <a:spLocks noGrp="1"/>
          </p:cNvSpPr>
          <p:nvPr>
            <p:ph idx="1"/>
          </p:nvPr>
        </p:nvSpPr>
        <p:spPr/>
        <p:txBody>
          <a:bodyPr>
            <a:normAutofit fontScale="92500"/>
          </a:bodyPr>
          <a:lstStyle/>
          <a:p>
            <a:pPr algn="just"/>
            <a:r>
              <a:rPr lang="en-CA" dirty="0" smtClean="0"/>
              <a:t>Swarming: “an unprovoked, violent, and cowardly attack on a defenceless person”</a:t>
            </a:r>
          </a:p>
          <a:p>
            <a:pPr lvl="1" algn="just"/>
            <a:r>
              <a:rPr lang="en-CA" i="1" dirty="0" smtClean="0"/>
              <a:t>Nguyen</a:t>
            </a:r>
            <a:r>
              <a:rPr lang="en-CA" dirty="0" smtClean="0"/>
              <a:t>, 2008 </a:t>
            </a:r>
            <a:r>
              <a:rPr lang="en-CA" dirty="0" err="1" smtClean="0"/>
              <a:t>CarswellBC</a:t>
            </a:r>
            <a:r>
              <a:rPr lang="en-CA" dirty="0" smtClean="0"/>
              <a:t> 1262 (CA) @para 36</a:t>
            </a:r>
          </a:p>
          <a:p>
            <a:pPr algn="just"/>
            <a:r>
              <a:rPr lang="en-CA" dirty="0" smtClean="0"/>
              <a:t>Swarmings: “sudden, unprovoked and violent attacks by large numbers of people on one or a small number of victims.”</a:t>
            </a:r>
          </a:p>
          <a:p>
            <a:pPr lvl="1" algn="just"/>
            <a:r>
              <a:rPr lang="en-CA" i="1" dirty="0" smtClean="0"/>
              <a:t>CN</a:t>
            </a:r>
            <a:r>
              <a:rPr lang="en-CA" dirty="0" smtClean="0"/>
              <a:t>, 2006 </a:t>
            </a:r>
            <a:r>
              <a:rPr lang="en-CA" dirty="0" err="1" smtClean="0"/>
              <a:t>CarswellOnt</a:t>
            </a:r>
            <a:r>
              <a:rPr lang="en-CA" dirty="0" smtClean="0"/>
              <a:t> 5784 (CA) @para 26</a:t>
            </a:r>
          </a:p>
          <a:p>
            <a:pPr algn="just"/>
            <a:r>
              <a:rPr lang="en-CA" dirty="0" smtClean="0"/>
              <a:t>“This senseless, gratuitous, recreational violence will not be condoned or tolerated by this court. Citizens can expect and are entitled to safely walk the streets, free from fear of random cowardly violence and havoc inflicted at the whim of a roving street gang.”</a:t>
            </a:r>
          </a:p>
          <a:p>
            <a:pPr lvl="1"/>
            <a:r>
              <a:rPr lang="en-CA" i="1" dirty="0" smtClean="0"/>
              <a:t>Becker</a:t>
            </a:r>
            <a:r>
              <a:rPr lang="en-CA" dirty="0" smtClean="0"/>
              <a:t>, 2008 </a:t>
            </a:r>
            <a:r>
              <a:rPr lang="en-CA" dirty="0" err="1" smtClean="0"/>
              <a:t>CarswellBC</a:t>
            </a:r>
            <a:r>
              <a:rPr lang="en-CA" dirty="0" smtClean="0"/>
              <a:t> 3007 (SC) @para 30</a:t>
            </a:r>
          </a:p>
        </p:txBody>
      </p:sp>
    </p:spTree>
    <p:extLst>
      <p:ext uri="{BB962C8B-B14F-4D97-AF65-F5344CB8AC3E}">
        <p14:creationId xmlns:p14="http://schemas.microsoft.com/office/powerpoint/2010/main" val="99680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Why is group crime serious?</a:t>
            </a:r>
            <a:endParaRPr lang="en-CA" dirty="0"/>
          </a:p>
        </p:txBody>
      </p:sp>
      <p:sp>
        <p:nvSpPr>
          <p:cNvPr id="3" name="Content Placeholder 2"/>
          <p:cNvSpPr>
            <a:spLocks noGrp="1"/>
          </p:cNvSpPr>
          <p:nvPr>
            <p:ph idx="1"/>
          </p:nvPr>
        </p:nvSpPr>
        <p:spPr/>
        <p:txBody>
          <a:bodyPr/>
          <a:lstStyle/>
          <a:p>
            <a:pPr lvl="1"/>
            <a:endParaRPr lang="en-CA" dirty="0" smtClean="0"/>
          </a:p>
          <a:p>
            <a:pPr algn="just"/>
            <a:r>
              <a:rPr lang="en-CA" dirty="0" smtClean="0"/>
              <a:t>“Swarmings</a:t>
            </a:r>
            <a:r>
              <a:rPr lang="en-CA" dirty="0"/>
              <a:t>" by young gangs, where the victims are surrounded and their clothing or money torn from them, are a serious cause for concern since they can be the forerunner of even more violent mob action by the same offenders as adults</a:t>
            </a:r>
            <a:r>
              <a:rPr lang="en-CA" dirty="0" smtClean="0"/>
              <a:t>.</a:t>
            </a:r>
          </a:p>
          <a:p>
            <a:pPr lvl="1"/>
            <a:r>
              <a:rPr lang="en-CA" i="1" dirty="0" smtClean="0"/>
              <a:t>JJM</a:t>
            </a:r>
            <a:r>
              <a:rPr lang="en-CA" dirty="0" smtClean="0"/>
              <a:t>, 1993 </a:t>
            </a:r>
            <a:r>
              <a:rPr lang="en-CA" dirty="0" err="1" smtClean="0"/>
              <a:t>CarswellMan</a:t>
            </a:r>
            <a:r>
              <a:rPr lang="en-CA" dirty="0" smtClean="0"/>
              <a:t> 14 (SCC) @para 11</a:t>
            </a:r>
          </a:p>
          <a:p>
            <a:r>
              <a:rPr lang="en-CA" dirty="0" smtClean="0"/>
              <a:t>Why this quote matters? </a:t>
            </a:r>
          </a:p>
          <a:p>
            <a:pPr lvl="1"/>
            <a:r>
              <a:rPr lang="en-CA" dirty="0" smtClean="0"/>
              <a:t>Think bail… JPs are being tasked with assessing risk.</a:t>
            </a:r>
            <a:endParaRPr lang="en-CA" dirty="0"/>
          </a:p>
        </p:txBody>
      </p:sp>
    </p:spTree>
    <p:extLst>
      <p:ext uri="{BB962C8B-B14F-4D97-AF65-F5344CB8AC3E}">
        <p14:creationId xmlns:p14="http://schemas.microsoft.com/office/powerpoint/2010/main" val="345278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Law</a:t>
            </a:r>
            <a:endParaRPr lang="en-CA" dirty="0"/>
          </a:p>
        </p:txBody>
      </p:sp>
      <p:sp>
        <p:nvSpPr>
          <p:cNvPr id="3" name="Content Placeholder 2"/>
          <p:cNvSpPr>
            <a:spLocks noGrp="1"/>
          </p:cNvSpPr>
          <p:nvPr>
            <p:ph idx="1"/>
          </p:nvPr>
        </p:nvSpPr>
        <p:spPr/>
        <p:txBody>
          <a:bodyPr/>
          <a:lstStyle/>
          <a:p>
            <a:pPr algn="just"/>
            <a:r>
              <a:rPr lang="en-CA" dirty="0"/>
              <a:t>Those who choose to participate in gang-like violence cannot expect to have their culpability determined without regard to the totality of the harm inflicted. Each is accountable for the collective action</a:t>
            </a:r>
            <a:r>
              <a:rPr lang="en-CA" dirty="0" smtClean="0"/>
              <a:t>.</a:t>
            </a:r>
          </a:p>
          <a:p>
            <a:pPr lvl="1"/>
            <a:r>
              <a:rPr lang="en-CA" i="1" dirty="0" smtClean="0"/>
              <a:t>Nguyen</a:t>
            </a:r>
            <a:r>
              <a:rPr lang="en-CA" dirty="0" smtClean="0"/>
              <a:t>, 2008 </a:t>
            </a:r>
            <a:r>
              <a:rPr lang="en-CA" dirty="0" err="1" smtClean="0"/>
              <a:t>CarswellBC</a:t>
            </a:r>
            <a:r>
              <a:rPr lang="en-CA" dirty="0" smtClean="0"/>
              <a:t> 1262 (CA) @para 36</a:t>
            </a:r>
            <a:endParaRPr lang="en-CA" dirty="0"/>
          </a:p>
        </p:txBody>
      </p:sp>
    </p:spTree>
    <p:extLst>
      <p:ext uri="{BB962C8B-B14F-4D97-AF65-F5344CB8AC3E}">
        <p14:creationId xmlns:p14="http://schemas.microsoft.com/office/powerpoint/2010/main" val="152233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Intention in Common</a:t>
            </a:r>
            <a:endParaRPr lang="en-CA" dirty="0"/>
          </a:p>
        </p:txBody>
      </p:sp>
      <p:sp>
        <p:nvSpPr>
          <p:cNvPr id="3" name="Content Placeholder 2"/>
          <p:cNvSpPr>
            <a:spLocks noGrp="1"/>
          </p:cNvSpPr>
          <p:nvPr>
            <p:ph idx="1"/>
          </p:nvPr>
        </p:nvSpPr>
        <p:spPr/>
        <p:txBody>
          <a:bodyPr/>
          <a:lstStyle/>
          <a:p>
            <a:r>
              <a:rPr lang="en-CA" dirty="0" smtClean="0"/>
              <a:t>Section 21(2) of the Code</a:t>
            </a:r>
          </a:p>
          <a:p>
            <a:pPr lvl="1"/>
            <a:r>
              <a:rPr lang="en-CA" dirty="0" smtClean="0"/>
              <a:t>Where two or more persons form an intention in common to carry out an unlawful purpose and to assist each other therein and any one of them, in carrying out the common purpose, commits an offence, each of them who knew or ought to have known that the commission of the offence would be a probable consequence of carrying out the common purpose is a party to that offence. </a:t>
            </a:r>
            <a:endParaRPr lang="en-CA" dirty="0"/>
          </a:p>
        </p:txBody>
      </p:sp>
    </p:spTree>
    <p:extLst>
      <p:ext uri="{BB962C8B-B14F-4D97-AF65-F5344CB8AC3E}">
        <p14:creationId xmlns:p14="http://schemas.microsoft.com/office/powerpoint/2010/main" val="66710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lnSpcReduction="10000"/>
          </a:bodyPr>
          <a:lstStyle/>
          <a:p>
            <a:r>
              <a:rPr lang="en-US" dirty="0" smtClean="0"/>
              <a:t>3 co-accused perpetrate </a:t>
            </a:r>
            <a:r>
              <a:rPr lang="en-US" dirty="0" err="1" smtClean="0"/>
              <a:t>iphone</a:t>
            </a:r>
            <a:r>
              <a:rPr lang="en-US" dirty="0" smtClean="0"/>
              <a:t> 6 robbery on student at their school</a:t>
            </a:r>
          </a:p>
          <a:p>
            <a:pPr lvl="1"/>
            <a:r>
              <a:rPr lang="en-US" dirty="0" smtClean="0"/>
              <a:t>All three accused are known to the victim, </a:t>
            </a:r>
            <a:r>
              <a:rPr lang="en-US" dirty="0" err="1" smtClean="0"/>
              <a:t>Fozzie</a:t>
            </a:r>
            <a:endParaRPr lang="en-US" dirty="0" smtClean="0"/>
          </a:p>
          <a:p>
            <a:pPr lvl="1"/>
            <a:r>
              <a:rPr lang="en-US" dirty="0"/>
              <a:t>Grover struck </a:t>
            </a:r>
            <a:r>
              <a:rPr lang="en-US" dirty="0" err="1"/>
              <a:t>Fozzie</a:t>
            </a:r>
            <a:r>
              <a:rPr lang="en-US" dirty="0"/>
              <a:t> from behind in the back pushing him to the ground. </a:t>
            </a:r>
            <a:endParaRPr lang="en-US" dirty="0" smtClean="0"/>
          </a:p>
          <a:p>
            <a:pPr lvl="1"/>
            <a:r>
              <a:rPr lang="en-US" dirty="0" smtClean="0"/>
              <a:t>Bert and Ernie stood nearby and egged on Grover, shouting things like “get him” and “fuck him up good” </a:t>
            </a:r>
          </a:p>
          <a:p>
            <a:pPr lvl="1"/>
            <a:r>
              <a:rPr lang="en-US" dirty="0" smtClean="0"/>
              <a:t>Grover delivered a couple of kicks to </a:t>
            </a:r>
            <a:r>
              <a:rPr lang="en-US" dirty="0" err="1" smtClean="0"/>
              <a:t>Fozzie’s</a:t>
            </a:r>
            <a:r>
              <a:rPr lang="en-US" dirty="0" smtClean="0"/>
              <a:t> body and Bert and Ernie joined in. </a:t>
            </a:r>
          </a:p>
          <a:p>
            <a:pPr lvl="1"/>
            <a:r>
              <a:rPr lang="en-US" dirty="0" smtClean="0"/>
              <a:t>When Mrs. Crabapple intervened all three students were delivering blows to </a:t>
            </a:r>
            <a:r>
              <a:rPr lang="en-US" dirty="0" err="1" smtClean="0"/>
              <a:t>Fozzie</a:t>
            </a:r>
            <a:endParaRPr lang="en-US" dirty="0" smtClean="0"/>
          </a:p>
          <a:p>
            <a:pPr lvl="1"/>
            <a:r>
              <a:rPr lang="en-US" dirty="0" smtClean="0"/>
              <a:t>Grover had </a:t>
            </a:r>
            <a:r>
              <a:rPr lang="en-US" dirty="0" err="1" smtClean="0"/>
              <a:t>Fozzie’s</a:t>
            </a:r>
            <a:r>
              <a:rPr lang="en-US" dirty="0" smtClean="0"/>
              <a:t> phone in his hand</a:t>
            </a:r>
          </a:p>
          <a:p>
            <a:pPr lvl="1"/>
            <a:r>
              <a:rPr lang="en-US" dirty="0" err="1" smtClean="0"/>
              <a:t>Fozzie</a:t>
            </a:r>
            <a:r>
              <a:rPr lang="en-US" dirty="0" smtClean="0"/>
              <a:t> sustained a concussion, bruising to his torso and a black eye</a:t>
            </a:r>
          </a:p>
        </p:txBody>
      </p:sp>
    </p:spTree>
    <p:extLst>
      <p:ext uri="{BB962C8B-B14F-4D97-AF65-F5344CB8AC3E}">
        <p14:creationId xmlns:p14="http://schemas.microsoft.com/office/powerpoint/2010/main" val="146616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You are having a CPT with Ernie’s lawyer who asserts: </a:t>
            </a:r>
          </a:p>
          <a:p>
            <a:pPr lvl="1"/>
            <a:r>
              <a:rPr lang="en-US" dirty="0" smtClean="0"/>
              <a:t>Ernie was not the instigator</a:t>
            </a:r>
          </a:p>
          <a:p>
            <a:pPr lvl="1"/>
            <a:r>
              <a:rPr lang="en-US" dirty="0" smtClean="0"/>
              <a:t>He is perpetually being bullied by Grover and Bert</a:t>
            </a:r>
          </a:p>
          <a:p>
            <a:pPr lvl="1"/>
            <a:r>
              <a:rPr lang="en-US" dirty="0" smtClean="0"/>
              <a:t>You cannot establish that Ernie caused any of the injuries </a:t>
            </a:r>
          </a:p>
          <a:p>
            <a:r>
              <a:rPr lang="en-US" dirty="0" smtClean="0"/>
              <a:t>Are you pooched? </a:t>
            </a:r>
          </a:p>
        </p:txBody>
      </p:sp>
    </p:spTree>
    <p:extLst>
      <p:ext uri="{BB962C8B-B14F-4D97-AF65-F5344CB8AC3E}">
        <p14:creationId xmlns:p14="http://schemas.microsoft.com/office/powerpoint/2010/main" val="1097931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2547</TotalTime>
  <Words>1298</Words>
  <Application>Microsoft Office PowerPoint</Application>
  <PresentationFormat>On-screen Show (4:3)</PresentationFormat>
  <Paragraphs>97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Decatur</vt:lpstr>
      <vt:lpstr>PowerPoint Presentation</vt:lpstr>
      <vt:lpstr>MCM Session #56</vt:lpstr>
      <vt:lpstr>Overview</vt:lpstr>
      <vt:lpstr>What is a group crime?</vt:lpstr>
      <vt:lpstr>Why is group crime serious?</vt:lpstr>
      <vt:lpstr>The Law</vt:lpstr>
      <vt:lpstr>Intention in Common</vt:lpstr>
      <vt:lpstr>Scenario #1</vt:lpstr>
      <vt:lpstr>Scenario #1</vt:lpstr>
      <vt:lpstr>Scenario #1.5</vt:lpstr>
      <vt:lpstr>Intention in Common </vt:lpstr>
      <vt:lpstr>Why does this matter? </vt:lpstr>
      <vt:lpstr>Only one party started the attack</vt:lpstr>
      <vt:lpstr>Principals, Aiders or Abettors</vt:lpstr>
      <vt:lpstr>Principals, Aiders or Abettors</vt:lpstr>
      <vt:lpstr>Party Only</vt:lpstr>
      <vt:lpstr>Party Only</vt:lpstr>
      <vt:lpstr>Multiples Routes of Liability</vt:lpstr>
      <vt:lpstr>Swarming Rational Applied to Bank Robberies</vt:lpstr>
      <vt:lpstr>Guilty Plea</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MCM PLEADS GUILTY</dc:title>
  <dc:creator>Tansey, Louise (MAG)</dc:creator>
  <cp:lastModifiedBy>Tansey, Louise (MAG)</cp:lastModifiedBy>
  <cp:revision>27</cp:revision>
  <cp:lastPrinted>2014-10-07T02:39:49Z</cp:lastPrinted>
  <dcterms:created xsi:type="dcterms:W3CDTF">2014-08-26T20:09:35Z</dcterms:created>
  <dcterms:modified xsi:type="dcterms:W3CDTF">2014-10-08T21:00:31Z</dcterms:modified>
</cp:coreProperties>
</file>